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61" r:id="rId3"/>
    <p:sldId id="260" r:id="rId4"/>
    <p:sldId id="259" r:id="rId5"/>
    <p:sldId id="257" r:id="rId6"/>
    <p:sldId id="258" r:id="rId7"/>
    <p:sldId id="268" r:id="rId8"/>
    <p:sldId id="262" r:id="rId9"/>
    <p:sldId id="269" r:id="rId10"/>
    <p:sldId id="265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DDA4E-98F0-4B45-AFC3-ACA6F5D54D65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4620-1755-4137-8F51-DDF9659A4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 with stats</a:t>
            </a:r>
            <a:r>
              <a:rPr lang="en-GB" baseline="0" dirty="0" smtClean="0"/>
              <a:t> about reading. Sad facts. Why is it so important that we get it right? Reading for pleasure tails off as children learn to read </a:t>
            </a:r>
            <a:r>
              <a:rPr lang="en-GB" baseline="0" dirty="0" err="1" smtClean="0"/>
              <a:t>andother</a:t>
            </a:r>
            <a:r>
              <a:rPr lang="en-GB" baseline="0" dirty="0" smtClean="0"/>
              <a:t> factors get in the way- TV, Computers etc..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7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aims. Works as a kind of carrot and stick but in process </a:t>
            </a:r>
            <a:r>
              <a:rPr lang="en-GB" dirty="0" err="1" smtClean="0"/>
              <a:t>chn</a:t>
            </a:r>
            <a:r>
              <a:rPr lang="en-GB" dirty="0" smtClean="0"/>
              <a:t> learn to love reading and come across different books and learn own tastes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4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aspects to reading. AR works on both</a:t>
            </a:r>
            <a:r>
              <a:rPr lang="en-GB" baseline="0" dirty="0" smtClean="0"/>
              <a:t>. If we only focus on word recognition children can move up levels to quickly.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9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does AR work?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4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ZPD- may be lower than expected but</a:t>
            </a:r>
            <a:r>
              <a:rPr lang="en-GB" baseline="0" dirty="0" smtClean="0"/>
              <a:t> we are going with them for now and teachers will adapt if necessary. BOOK LEVEL PROBS- WE’RE WORKING ON AGE APPROPRIATE (LY- Y3 ) Please let us know if any books are unsuitable.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3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child scores less, adul</a:t>
            </a:r>
            <a:r>
              <a:rPr lang="en-GB" baseline="0" dirty="0" smtClean="0"/>
              <a:t>t will discuss with them problems they may have had with book and help them choose better book, slightly lower within ZPD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..T looks at data each week- how many quizzes etc.. 1 quiz a week except for long books.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4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Can’t do quizzes a</a:t>
            </a:r>
            <a:r>
              <a:rPr lang="en-GB" baseline="0" dirty="0" smtClean="0"/>
              <a:t>t home but you can look up books. School website- AR </a:t>
            </a:r>
            <a:r>
              <a:rPr lang="en-GB" baseline="0" dirty="0" err="1" smtClean="0"/>
              <a:t>bookbag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0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Y5- several children</a:t>
            </a:r>
            <a:r>
              <a:rPr lang="en-GB" baseline="0" dirty="0" smtClean="0"/>
              <a:t> made it last year. </a:t>
            </a:r>
            <a:r>
              <a:rPr lang="en-GB" baseline="0" dirty="0" err="1" smtClean="0"/>
              <a:t>Certifcates</a:t>
            </a:r>
            <a:r>
              <a:rPr lang="en-GB" baseline="0" dirty="0" smtClean="0"/>
              <a:t> also given out for most quizzes done, highest 100% record (for LAPS too)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3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Teachers</a:t>
            </a:r>
            <a:r>
              <a:rPr lang="en-GB" baseline="0" dirty="0" smtClean="0"/>
              <a:t> much more aware of how children are doing and what they are reading. Lots of conversations about reading in class and </a:t>
            </a:r>
            <a:r>
              <a:rPr lang="en-GB" baseline="0" dirty="0" err="1" smtClean="0"/>
              <a:t>chn</a:t>
            </a:r>
            <a:r>
              <a:rPr lang="en-GB" baseline="0" dirty="0" smtClean="0"/>
              <a:t> recommending books etc..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4620-1755-4137-8F51-DDF9659A4FB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9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8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0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0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21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1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5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A608-BF5D-4349-8CE6-8201F5A8C33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53B4-6180-4293-A45C-CF2B25557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q=http://mv.cusd.com/academics/accelerated-reader&amp;sa=U&amp;ved=0CBwQwW4wA2oVChMI94et1_aeyAIVR9gaCh1qlApG&amp;usg=AFQjCNFvrZGF4o8jaCgouZ0SzKfyv6Cg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q=http://www.houstonisd.org/domain/21555&amp;sa=U&amp;ved=0CDIQwW4wDmoVChMI94et1_aeyAIVR9gaCh1qlApG&amp;usg=AFQjCNH4MrOAlZ5CFLUTimvSJt5getmR2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q=http://www.popsugar.com/moms/10-Sneaky-Ways-Practice-Reading-Home-27335401&amp;sa=U&amp;ved=0CBwQwW4wA2oVChMI0N_Iu4WfyAIVRrsUCh2h7wew&amp;usg=AFQjCNEtaeSV8iF59AO0OpKZv-wWzMhtB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q=http://www.renlearn.co.uk/customers/resources/&amp;sa=U&amp;ved=0CCAQwW4wBWoVChMImq7vvImfyAIVwbwUCh1Tfgg_&amp;usg=AFQjCNG1WHr_2go7CN2Qc6ZUMc4crVNt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thegrid.org.uk/learning/english/ks1_2/framework/reading/images/guided_diagram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Accelerated Reader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s://encrypted-tbn0.gstatic.com/images?q=tbn:ANd9GcTlu6joVdXcKda7r_0X3MMl8Q_IUD-0nwCQgVJDsFHeQrX_-ixrCghsoBw:mv.cusd.com/files/7214/1013/4675/Image_for_AR_Pag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670"/>
            <a:ext cx="1800200" cy="15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uJLwaVtCz6hqqWjk_BJceNckM5-zjh456VJtzkbrFcvTFYXnO-spOVw:www.houstonisd.org/cms/lib2/TX01001591/Centricity/Domain/21555/AR%25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32" y="3933056"/>
            <a:ext cx="3285311" cy="19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Tlu6joVdXcKda7r_0X3MMl8Q_IUD-0nwCQgVJDsFHeQrX_-ixrCghsoBw:mv.cusd.com/files/7214/1013/4675/Image_for_AR_Pag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1508"/>
            <a:ext cx="1800200" cy="15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Class reading time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9.45- 10.15 every day is reading time</a:t>
            </a:r>
          </a:p>
          <a:p>
            <a:r>
              <a:rPr lang="en-GB" dirty="0" smtClean="0"/>
              <a:t>Time for quizzes, book change, group reading and silent reading</a:t>
            </a:r>
          </a:p>
          <a:p>
            <a:r>
              <a:rPr lang="en-GB" dirty="0" smtClean="0"/>
              <a:t>Teacher dialogue with children about quizzes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CHILDREN ARE STILL EXPECTED TO READ AT HOME SEVERAL TIMES A WEEK. IT IS PART OF THE HOMEWORK.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s://encrypted-tbn3.gstatic.com/images?q=tbn:ANd9GcQ4iJBAxVJ6XyoUPi-6enUdSmEZlGPbh9NP4dAG3m5Sm5I866UJEtFe4JQ:media1.onsugar.com/files/2013/02/06/1/192/1922398/netimgVAfkPo.preview/i/10-Sneaky-Ways-Practice-Reading-H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204454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598" y="1600200"/>
            <a:ext cx="55468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Word Millionaires!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2260848"/>
          </a:xfrm>
        </p:spPr>
        <p:txBody>
          <a:bodyPr/>
          <a:lstStyle/>
          <a:p>
            <a:r>
              <a:rPr lang="en-GB" dirty="0" smtClean="0"/>
              <a:t>A word count is kept for every child based on how many words they have read. </a:t>
            </a:r>
            <a:endParaRPr lang="en-GB" dirty="0"/>
          </a:p>
          <a:p>
            <a:r>
              <a:rPr lang="en-GB" dirty="0" smtClean="0"/>
              <a:t>Aim is to become a Word Millionaire!</a:t>
            </a:r>
            <a:endParaRPr lang="en-GB" dirty="0"/>
          </a:p>
        </p:txBody>
      </p:sp>
      <p:pic>
        <p:nvPicPr>
          <p:cNvPr id="5122" name="Picture 2" descr="https://encrypted-tbn2.gstatic.com/images?q=tbn:ANd9GcSe2H5BcTpH4bLQTWdfJ3p5ZeZgZPBelJlWI0IsfFeYjXOHt-gANCNKeZs:www.renlearn.co.uk/wp-content/uploads/2011/07/word-millionaire-certific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42335"/>
            <a:ext cx="2160240" cy="30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Children’s views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They said they enjoyed quizzes and having the chance to read every day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They like the competitive element of word counts and scores for tests</a:t>
            </a:r>
          </a:p>
          <a:p>
            <a:pPr lvl="0"/>
            <a:r>
              <a:rPr lang="en-GB" b="1" dirty="0" smtClean="0">
                <a:solidFill>
                  <a:srgbClr val="00B050"/>
                </a:solidFill>
              </a:rPr>
              <a:t>“I </a:t>
            </a:r>
            <a:r>
              <a:rPr lang="en-GB" b="1" dirty="0">
                <a:solidFill>
                  <a:srgbClr val="00B050"/>
                </a:solidFill>
              </a:rPr>
              <a:t>just used to rush through </a:t>
            </a:r>
            <a:r>
              <a:rPr lang="en-GB" b="1" dirty="0" smtClean="0">
                <a:solidFill>
                  <a:srgbClr val="00B050"/>
                </a:solidFill>
              </a:rPr>
              <a:t>books and not </a:t>
            </a:r>
            <a:r>
              <a:rPr lang="en-GB" b="1" dirty="0">
                <a:solidFill>
                  <a:srgbClr val="00B050"/>
                </a:solidFill>
              </a:rPr>
              <a:t>really understand </a:t>
            </a:r>
            <a:r>
              <a:rPr lang="en-GB" b="1" dirty="0" smtClean="0">
                <a:solidFill>
                  <a:srgbClr val="00B050"/>
                </a:solidFill>
              </a:rPr>
              <a:t>them and now I read more carefully.”</a:t>
            </a:r>
          </a:p>
        </p:txBody>
      </p:sp>
    </p:spTree>
    <p:extLst>
      <p:ext uri="{BB962C8B-B14F-4D97-AF65-F5344CB8AC3E}">
        <p14:creationId xmlns:p14="http://schemas.microsoft.com/office/powerpoint/2010/main" val="14035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3300" b="1" dirty="0">
                <a:solidFill>
                  <a:schemeClr val="accent1"/>
                </a:solidFill>
              </a:rPr>
              <a:t>Only 3 in 10 young people read daily in their own </a:t>
            </a:r>
            <a:r>
              <a:rPr lang="en-GB" altLang="en-US" sz="3300" b="1" dirty="0" smtClean="0">
                <a:solidFill>
                  <a:schemeClr val="accent1"/>
                </a:solidFill>
              </a:rPr>
              <a:t>time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330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3300" b="1" dirty="0">
                <a:solidFill>
                  <a:schemeClr val="accent1"/>
                </a:solidFill>
              </a:rPr>
              <a:t>Nearly a fifth of children asked in a survey said they would embarrassed if their friend saw them </a:t>
            </a:r>
            <a:r>
              <a:rPr lang="en-GB" altLang="en-US" sz="3300" b="1" dirty="0" smtClean="0">
                <a:solidFill>
                  <a:schemeClr val="accent1"/>
                </a:solidFill>
              </a:rPr>
              <a:t>reading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33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3300" b="1" dirty="0" smtClean="0">
                <a:solidFill>
                  <a:srgbClr val="FF0000"/>
                </a:solidFill>
              </a:rPr>
              <a:t>Young people who enjoy reading are 5 times as likely to read above the expected level for their age compared to children who do not enjoy reading at all 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33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3300" b="1" dirty="0" smtClean="0">
                <a:solidFill>
                  <a:srgbClr val="FF0000"/>
                </a:solidFill>
              </a:rPr>
              <a:t>Reading for pleasure has a positive impact on children’s attainment in reading and writing.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3300" b="1" dirty="0">
                <a:solidFill>
                  <a:srgbClr val="FF0000"/>
                </a:solidFill>
              </a:rPr>
              <a:t> </a:t>
            </a:r>
            <a:endParaRPr lang="en-GB" altLang="en-US" sz="33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3300" b="1" dirty="0" smtClean="0">
                <a:solidFill>
                  <a:srgbClr val="FF0000"/>
                </a:solidFill>
              </a:rPr>
              <a:t>Developing a love of reading can be more important for a child’s educational success than their family’s socio economic background-</a:t>
            </a:r>
          </a:p>
          <a:p>
            <a:pPr>
              <a:lnSpc>
                <a:spcPct val="80000"/>
              </a:lnSpc>
            </a:pPr>
            <a:endParaRPr lang="en-GB" altLang="en-US" sz="33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3300" b="1" dirty="0" smtClean="0">
                <a:solidFill>
                  <a:srgbClr val="FF0000"/>
                </a:solidFill>
              </a:rPr>
              <a:t>Children who enjoy reading achieve more highly right across the curriculum. </a:t>
            </a:r>
            <a:endParaRPr lang="en-US" altLang="en-US" sz="33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Aims of Accelerated Reader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</a:rPr>
              <a:t>To improve standards of reading (both word recognition and comprehension)</a:t>
            </a:r>
          </a:p>
          <a:p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</a:rPr>
              <a:t>To help children develop a love of reading</a:t>
            </a:r>
          </a:p>
          <a:p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</a:rPr>
              <a:t>To help </a:t>
            </a:r>
            <a:r>
              <a:rPr lang="en-GB" sz="3600" smtClean="0">
                <a:solidFill>
                  <a:schemeClr val="tx2">
                    <a:lumMod val="50000"/>
                  </a:schemeClr>
                </a:solidFill>
              </a:rPr>
              <a:t>children choose </a:t>
            </a:r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</a:rPr>
              <a:t>suitable books for themselves and try different genres</a:t>
            </a:r>
            <a:endParaRPr lang="en-GB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The skills of reading</a:t>
            </a:r>
            <a:endParaRPr lang="en-GB" dirty="0"/>
          </a:p>
        </p:txBody>
      </p:sp>
      <p:pic>
        <p:nvPicPr>
          <p:cNvPr id="1026" name="Picture 2" descr="guided reading diagra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6840"/>
            <a:ext cx="70866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Star Reading test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child will take one of these tests at different points throughout the year.</a:t>
            </a:r>
          </a:p>
          <a:p>
            <a:r>
              <a:rPr lang="en-GB" dirty="0" smtClean="0"/>
              <a:t>Tests ability to read (decode) and comprehend what they have read.</a:t>
            </a:r>
          </a:p>
          <a:p>
            <a:r>
              <a:rPr lang="en-GB" dirty="0" smtClean="0"/>
              <a:t>Takes about 15 minutes. </a:t>
            </a:r>
          </a:p>
          <a:p>
            <a:r>
              <a:rPr lang="en-GB" dirty="0" smtClean="0"/>
              <a:t>Teachers have summary of results- </a:t>
            </a:r>
            <a:r>
              <a:rPr lang="en-GB" dirty="0" err="1" smtClean="0"/>
              <a:t>e.g</a:t>
            </a:r>
            <a:r>
              <a:rPr lang="en-GB" dirty="0" smtClean="0"/>
              <a:t> number of questions answered correctly, time taken etc..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4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ZPD (Zone of proximal development)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child is assigned a ZPD based on their Star Reading Test</a:t>
            </a:r>
          </a:p>
          <a:p>
            <a:r>
              <a:rPr lang="en-GB" dirty="0" smtClean="0"/>
              <a:t>ZPD </a:t>
            </a:r>
            <a:r>
              <a:rPr lang="en-GB" dirty="0"/>
              <a:t>is the range of books that will challenge a child without causing frustration or loss </a:t>
            </a:r>
            <a:r>
              <a:rPr lang="en-GB" dirty="0" smtClean="0"/>
              <a:t>of motivation</a:t>
            </a:r>
            <a:r>
              <a:rPr lang="en-GB" dirty="0"/>
              <a:t>. </a:t>
            </a:r>
            <a:r>
              <a:rPr lang="en-GB" dirty="0" smtClean="0"/>
              <a:t>Children will mostly choose books within their ZPD (e.g. 2.3-3.1). They are allowed to read some above or below their ZPD from time to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6" y="548680"/>
            <a:ext cx="7999216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Taking a quiz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Each time a child finishes a book, they take a short quiz on that book.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Questions check their understanding of the story and words in text.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Children should refer to the book as much as they want while doing the quiz.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They are given a score at the end. They should achieve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85%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or more. 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Aim for 1 quiz a week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794075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739</Words>
  <Application>Microsoft Office PowerPoint</Application>
  <PresentationFormat>On-screen Show (4:3)</PresentationFormat>
  <Paragraphs>63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Accelerated Reader</vt:lpstr>
      <vt:lpstr>The importance of reading</vt:lpstr>
      <vt:lpstr>Aims of Accelerated Reader</vt:lpstr>
      <vt:lpstr>The skills of reading</vt:lpstr>
      <vt:lpstr>Star Reading test</vt:lpstr>
      <vt:lpstr>ZPD (Zone of proximal development)</vt:lpstr>
      <vt:lpstr>PowerPoint Presentation</vt:lpstr>
      <vt:lpstr>Taking a quiz</vt:lpstr>
      <vt:lpstr>PowerPoint Presentation</vt:lpstr>
      <vt:lpstr>Class reading time</vt:lpstr>
      <vt:lpstr>PowerPoint Presentation</vt:lpstr>
      <vt:lpstr>Word Millionaires!</vt:lpstr>
      <vt:lpstr>Children’s views</vt:lpstr>
    </vt:vector>
  </TitlesOfParts>
  <Company>Ergo Computing UK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Reader</dc:title>
  <dc:creator>Laura Humphries</dc:creator>
  <cp:lastModifiedBy>KSheargold</cp:lastModifiedBy>
  <cp:revision>20</cp:revision>
  <dcterms:created xsi:type="dcterms:W3CDTF">2015-09-30T13:08:30Z</dcterms:created>
  <dcterms:modified xsi:type="dcterms:W3CDTF">2017-09-20T13:19:31Z</dcterms:modified>
</cp:coreProperties>
</file>